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551AE8-DB8F-4C20-AC53-D80602F21DE0}">
  <a:tblStyle styleId="{77551AE8-DB8F-4C20-AC53-D80602F21D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efcdef862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efcdef862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efcdef862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efcdef862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efcdef86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efcdef86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efcdef86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efcdef86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efcdef86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efcdef86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efcdef86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efcdef86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efcdef86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efcdef86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efcdef86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efcdef86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efcdef86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efcdef86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efcdef862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efcdef862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efcdef86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efcdef86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efcdef86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efcdef86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81600" y="1066175"/>
            <a:ext cx="3099000" cy="184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sz="4133"/>
              <a:t>Xe tự hành</a:t>
            </a:r>
            <a:r>
              <a:rPr lang="vi"/>
              <a:t> </a:t>
            </a:r>
            <a:endParaRPr/>
          </a:p>
        </p:txBody>
      </p:sp>
      <p:sp>
        <p:nvSpPr>
          <p:cNvPr id="278" name="Google Shape;278;p13"/>
          <p:cNvSpPr txBox="1"/>
          <p:nvPr>
            <p:ph idx="1" type="subTitle"/>
          </p:nvPr>
        </p:nvSpPr>
        <p:spPr>
          <a:xfrm>
            <a:off x="595850" y="3931100"/>
            <a:ext cx="6114300" cy="9225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vi" sz="3750"/>
              <a:t>Nhóm 9 : Hoàng Thành Lâm 	</a:t>
            </a:r>
            <a:r>
              <a:rPr lang="vi" sz="3750"/>
              <a:t>-</a:t>
            </a:r>
            <a:r>
              <a:rPr lang="vi" sz="3750"/>
              <a:t> 20176798</a:t>
            </a:r>
            <a:endParaRPr sz="3750"/>
          </a:p>
          <a:p>
            <a:pPr indent="0" lvl="0" marL="0" rtl="0" algn="l">
              <a:spcBef>
                <a:spcPts val="0"/>
              </a:spcBef>
              <a:spcAft>
                <a:spcPts val="0"/>
              </a:spcAft>
              <a:buNone/>
            </a:pPr>
            <a:r>
              <a:rPr lang="vi" sz="3750"/>
              <a:t>	         Nguyễn Văn Công 	- 20176708</a:t>
            </a:r>
            <a:endParaRPr sz="3750"/>
          </a:p>
          <a:p>
            <a:pPr indent="0" lvl="0" marL="0" rtl="0" algn="l">
              <a:spcBef>
                <a:spcPts val="0"/>
              </a:spcBef>
              <a:spcAft>
                <a:spcPts val="0"/>
              </a:spcAft>
              <a:buNone/>
            </a:pPr>
            <a:r>
              <a:rPr lang="vi" sz="3750"/>
              <a:t>	         Mai Quang Huy     	- 20176785</a:t>
            </a:r>
            <a:endParaRPr/>
          </a:p>
        </p:txBody>
      </p:sp>
      <p:pic>
        <p:nvPicPr>
          <p:cNvPr id="279" name="Google Shape;279;p13"/>
          <p:cNvPicPr preferRelativeResize="0"/>
          <p:nvPr/>
        </p:nvPicPr>
        <p:blipFill>
          <a:blip r:embed="rId3">
            <a:alphaModFix/>
          </a:blip>
          <a:stretch>
            <a:fillRect/>
          </a:stretch>
        </p:blipFill>
        <p:spPr>
          <a:xfrm>
            <a:off x="3758275" y="148463"/>
            <a:ext cx="5106151" cy="2872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2"/>
          <p:cNvSpPr txBox="1"/>
          <p:nvPr>
            <p:ph idx="1" type="body"/>
          </p:nvPr>
        </p:nvSpPr>
        <p:spPr>
          <a:xfrm>
            <a:off x="1303800" y="1597875"/>
            <a:ext cx="7030500" cy="458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vi" sz="1600"/>
              <a:t>Phân chia công việc</a:t>
            </a:r>
            <a:endParaRPr sz="1600"/>
          </a:p>
        </p:txBody>
      </p:sp>
      <p:sp>
        <p:nvSpPr>
          <p:cNvPr id="343" name="Google Shape;343;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3. Quản lý mua sắm, quản lý nhân sự</a:t>
            </a:r>
            <a:endParaRPr/>
          </a:p>
          <a:p>
            <a:pPr indent="0" lvl="0" marL="0" rtl="0" algn="l">
              <a:spcBef>
                <a:spcPts val="0"/>
              </a:spcBef>
              <a:spcAft>
                <a:spcPts val="0"/>
              </a:spcAft>
              <a:buNone/>
            </a:pPr>
            <a:r>
              <a:rPr b="0" lang="vi"/>
              <a:t>b</a:t>
            </a:r>
            <a:r>
              <a:rPr b="0" lang="vi"/>
              <a:t>. Quản lý nhân sự</a:t>
            </a:r>
            <a:endParaRPr b="0"/>
          </a:p>
        </p:txBody>
      </p:sp>
      <p:pic>
        <p:nvPicPr>
          <p:cNvPr id="344" name="Google Shape;344;p22"/>
          <p:cNvPicPr preferRelativeResize="0"/>
          <p:nvPr/>
        </p:nvPicPr>
        <p:blipFill>
          <a:blip r:embed="rId3">
            <a:alphaModFix/>
          </a:blip>
          <a:stretch>
            <a:fillRect/>
          </a:stretch>
        </p:blipFill>
        <p:spPr>
          <a:xfrm>
            <a:off x="2228100" y="2055975"/>
            <a:ext cx="5181908" cy="278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vi" sz="1700"/>
              <a:t>Daily hàng tuần:</a:t>
            </a:r>
            <a:endParaRPr sz="1700"/>
          </a:p>
          <a:p>
            <a:pPr indent="-323850" lvl="1" marL="914400" rtl="0" algn="l">
              <a:spcBef>
                <a:spcPts val="0"/>
              </a:spcBef>
              <a:spcAft>
                <a:spcPts val="0"/>
              </a:spcAft>
              <a:buSzPts val="1500"/>
              <a:buChar char="○"/>
            </a:pPr>
            <a:r>
              <a:rPr lang="vi" sz="1500"/>
              <a:t>Tuần 1 : Lên kế hoạch , thiết kế sơ bộ hệ thống.</a:t>
            </a:r>
            <a:endParaRPr sz="1500"/>
          </a:p>
          <a:p>
            <a:pPr indent="-323850" lvl="1" marL="914400" rtl="0" algn="l">
              <a:spcBef>
                <a:spcPts val="0"/>
              </a:spcBef>
              <a:spcAft>
                <a:spcPts val="0"/>
              </a:spcAft>
              <a:buSzPts val="1500"/>
              <a:buChar char="○"/>
            </a:pPr>
            <a:r>
              <a:rPr lang="vi" sz="1500"/>
              <a:t>Tuần 2 : Họp bàn về địa chỉ và giá cả linh kiện.</a:t>
            </a:r>
            <a:endParaRPr sz="1500"/>
          </a:p>
          <a:p>
            <a:pPr indent="-323850" lvl="1" marL="914400" rtl="0" algn="l">
              <a:spcBef>
                <a:spcPts val="0"/>
              </a:spcBef>
              <a:spcAft>
                <a:spcPts val="0"/>
              </a:spcAft>
              <a:buSzPts val="1500"/>
              <a:buChar char="○"/>
            </a:pPr>
            <a:r>
              <a:rPr lang="vi" sz="1500"/>
              <a:t>Tuần 3 : Bổ sung và thay thế các linh kiện phù hợp.</a:t>
            </a:r>
            <a:endParaRPr sz="1500"/>
          </a:p>
          <a:p>
            <a:pPr indent="-323850" lvl="1" marL="914400" rtl="0" algn="l">
              <a:spcBef>
                <a:spcPts val="0"/>
              </a:spcBef>
              <a:spcAft>
                <a:spcPts val="0"/>
              </a:spcAft>
              <a:buSzPts val="1500"/>
              <a:buChar char="○"/>
            </a:pPr>
            <a:r>
              <a:rPr lang="vi" sz="1500"/>
              <a:t>Tuần 4 : Hoàn thiện việc lắp ráp module phần cứng, bắt đầu thiết kế module phần mềm</a:t>
            </a:r>
            <a:endParaRPr sz="1500"/>
          </a:p>
          <a:p>
            <a:pPr indent="-323850" lvl="1" marL="914400" rtl="0" algn="l">
              <a:spcBef>
                <a:spcPts val="0"/>
              </a:spcBef>
              <a:spcAft>
                <a:spcPts val="0"/>
              </a:spcAft>
              <a:buSzPts val="1500"/>
              <a:buChar char="○"/>
            </a:pPr>
            <a:r>
              <a:rPr lang="vi" sz="1500"/>
              <a:t>Tuần 5 : Hoàn thiện phiên bản đầu tiên của module phần mềm.</a:t>
            </a:r>
            <a:endParaRPr sz="1500"/>
          </a:p>
          <a:p>
            <a:pPr indent="-323850" lvl="1" marL="914400" rtl="0" algn="l">
              <a:spcBef>
                <a:spcPts val="0"/>
              </a:spcBef>
              <a:spcAft>
                <a:spcPts val="0"/>
              </a:spcAft>
              <a:buSzPts val="1500"/>
              <a:buChar char="○"/>
            </a:pPr>
            <a:r>
              <a:rPr lang="vi" sz="1500"/>
              <a:t>Tuần 6 và các tuần còn lại : Chỉnh sửa và update module phần mềm và giải quyết vấn đề chính là cải thiện độ lắc của xe.</a:t>
            </a:r>
            <a:endParaRPr sz="1500"/>
          </a:p>
        </p:txBody>
      </p:sp>
      <p:sp>
        <p:nvSpPr>
          <p:cNvPr id="350" name="Google Shape;350;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3. Quản lý mua sắm, quản lý nhân sự</a:t>
            </a:r>
            <a:endParaRPr/>
          </a:p>
          <a:p>
            <a:pPr indent="0" lvl="0" marL="0" rtl="0" algn="l">
              <a:spcBef>
                <a:spcPts val="0"/>
              </a:spcBef>
              <a:spcAft>
                <a:spcPts val="0"/>
              </a:spcAft>
              <a:buNone/>
            </a:pPr>
            <a:r>
              <a:rPr b="0" lang="vi"/>
              <a:t>b</a:t>
            </a:r>
            <a:r>
              <a:rPr b="0" lang="vi"/>
              <a:t>. Quản lý nhân sự</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4. Đánh giá kết quả dự án và hướng phát triển tiếp theo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6" name="Google Shape;356;p24"/>
          <p:cNvSpPr txBox="1"/>
          <p:nvPr>
            <p:ph idx="1" type="body"/>
          </p:nvPr>
        </p:nvSpPr>
        <p:spPr>
          <a:xfrm>
            <a:off x="1056750" y="1597875"/>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vi" sz="1400"/>
              <a:t>Đánh giá kết quả: </a:t>
            </a:r>
            <a:endParaRPr b="1" sz="1400"/>
          </a:p>
          <a:p>
            <a:pPr indent="-317500" lvl="1" marL="914400" rtl="0" algn="l">
              <a:spcBef>
                <a:spcPts val="0"/>
              </a:spcBef>
              <a:spcAft>
                <a:spcPts val="0"/>
              </a:spcAft>
              <a:buSzPts val="1400"/>
              <a:buChar char="○"/>
            </a:pPr>
            <a:r>
              <a:rPr lang="vi" sz="1400"/>
              <a:t>Đánh giá khả thi: có tính khả thi, và có khả năng áp dụng vào thực tế cao trong việc nghiên cứu phát triển xe tự động</a:t>
            </a:r>
            <a:endParaRPr sz="1400"/>
          </a:p>
          <a:p>
            <a:pPr indent="-317500" lvl="1" marL="914400" rtl="0" algn="l">
              <a:spcBef>
                <a:spcPts val="0"/>
              </a:spcBef>
              <a:spcAft>
                <a:spcPts val="0"/>
              </a:spcAft>
              <a:buSzPts val="1400"/>
              <a:buChar char="○"/>
            </a:pPr>
            <a:r>
              <a:rPr lang="vi" sz="1400"/>
              <a:t>Đánh giá tiến độ thực hiện dự án: Nhóm thực hiện với tiến độ khá tốt, nhanh chóng lên kế hoạch để thực hiện dự án, khi gặp những khó khăn cũng thực hiện giải quyết một cách khá tốt.</a:t>
            </a:r>
            <a:endParaRPr sz="1400"/>
          </a:p>
          <a:p>
            <a:pPr indent="-317500" lvl="1" marL="914400" rtl="0" algn="l">
              <a:spcBef>
                <a:spcPts val="0"/>
              </a:spcBef>
              <a:spcAft>
                <a:spcPts val="0"/>
              </a:spcAft>
              <a:buSzPts val="1400"/>
              <a:buChar char="○"/>
            </a:pPr>
            <a:r>
              <a:rPr lang="vi" sz="1400"/>
              <a:t>Những kiến thức thu được: </a:t>
            </a:r>
            <a:endParaRPr sz="1400"/>
          </a:p>
          <a:p>
            <a:pPr indent="-317500" lvl="2" marL="1371600" rtl="0" algn="l">
              <a:spcBef>
                <a:spcPts val="0"/>
              </a:spcBef>
              <a:spcAft>
                <a:spcPts val="0"/>
              </a:spcAft>
              <a:buSzPts val="1400"/>
              <a:buChar char="■"/>
            </a:pPr>
            <a:r>
              <a:rPr lang="vi" sz="1400"/>
              <a:t>Có thêm kinh nghiệm trong việc quản lý, thực hiện một dự án.</a:t>
            </a:r>
            <a:endParaRPr sz="1400"/>
          </a:p>
          <a:p>
            <a:pPr indent="-317500" lvl="2" marL="1371600" rtl="0" algn="l">
              <a:spcBef>
                <a:spcPts val="0"/>
              </a:spcBef>
              <a:spcAft>
                <a:spcPts val="0"/>
              </a:spcAft>
              <a:buSzPts val="1400"/>
              <a:buChar char="■"/>
            </a:pPr>
            <a:r>
              <a:rPr lang="vi" sz="1400"/>
              <a:t>Có kiến thức cơ bản về lập trình nhúng.</a:t>
            </a:r>
            <a:endParaRPr sz="1400"/>
          </a:p>
          <a:p>
            <a:pPr indent="-317500" lvl="2" marL="1371600" rtl="0" algn="l">
              <a:spcBef>
                <a:spcPts val="0"/>
              </a:spcBef>
              <a:spcAft>
                <a:spcPts val="0"/>
              </a:spcAft>
              <a:buSzPts val="1400"/>
              <a:buChar char="■"/>
            </a:pPr>
            <a:r>
              <a:rPr lang="vi" sz="1400"/>
              <a:t>Thực hiện được một dự án xe chạy tự động theo đường đi. </a:t>
            </a:r>
            <a:endParaRPr sz="1400"/>
          </a:p>
          <a:p>
            <a:pPr indent="-317500" lvl="0" marL="457200" rtl="0" algn="l">
              <a:spcBef>
                <a:spcPts val="0"/>
              </a:spcBef>
              <a:spcAft>
                <a:spcPts val="0"/>
              </a:spcAft>
              <a:buSzPts val="1400"/>
              <a:buChar char="●"/>
            </a:pPr>
            <a:r>
              <a:rPr b="1" lang="vi" sz="1400"/>
              <a:t>Hướng phát triển tiếp theo: </a:t>
            </a:r>
            <a:r>
              <a:rPr lang="vi" sz="1400"/>
              <a:t>Sử dụng thuật toán PID để điều khiển xe chính xác hơn. Xây dựng thuật toán phát hiện vật cản trên điện thoại, kết nối và điều khiển xe bằng bluetooth.</a:t>
            </a:r>
            <a:endParaRPr sz="1400"/>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25"/>
          <p:cNvPicPr preferRelativeResize="0"/>
          <p:nvPr/>
        </p:nvPicPr>
        <p:blipFill>
          <a:blip r:embed="rId3">
            <a:alphaModFix/>
          </a:blip>
          <a:stretch>
            <a:fillRect/>
          </a:stretch>
        </p:blipFill>
        <p:spPr>
          <a:xfrm>
            <a:off x="1640138" y="515075"/>
            <a:ext cx="5863725" cy="411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83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Nội dung báo cáo</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Font typeface="Maven Pro"/>
              <a:buAutoNum type="arabicPeriod"/>
            </a:pPr>
            <a:r>
              <a:rPr lang="vi" sz="2800">
                <a:latin typeface="Maven Pro"/>
                <a:ea typeface="Maven Pro"/>
                <a:cs typeface="Maven Pro"/>
                <a:sym typeface="Maven Pro"/>
              </a:rPr>
              <a:t>Thiết kế robot</a:t>
            </a:r>
            <a:endParaRPr sz="2800">
              <a:latin typeface="Maven Pro"/>
              <a:ea typeface="Maven Pro"/>
              <a:cs typeface="Maven Pro"/>
              <a:sym typeface="Maven Pro"/>
            </a:endParaRPr>
          </a:p>
          <a:p>
            <a:pPr indent="-406400" lvl="0" marL="457200" rtl="0" algn="l">
              <a:spcBef>
                <a:spcPts val="0"/>
              </a:spcBef>
              <a:spcAft>
                <a:spcPts val="0"/>
              </a:spcAft>
              <a:buSzPts val="2800"/>
              <a:buFont typeface="Maven Pro"/>
              <a:buAutoNum type="arabicPeriod"/>
            </a:pPr>
            <a:r>
              <a:rPr lang="vi" sz="2800">
                <a:latin typeface="Maven Pro"/>
                <a:ea typeface="Maven Pro"/>
                <a:cs typeface="Maven Pro"/>
                <a:sym typeface="Maven Pro"/>
              </a:rPr>
              <a:t>Kịch bản Test, kết quả test</a:t>
            </a:r>
            <a:endParaRPr sz="2800">
              <a:latin typeface="Maven Pro"/>
              <a:ea typeface="Maven Pro"/>
              <a:cs typeface="Maven Pro"/>
              <a:sym typeface="Maven Pro"/>
            </a:endParaRPr>
          </a:p>
          <a:p>
            <a:pPr indent="-406400" lvl="0" marL="457200" rtl="0" algn="l">
              <a:spcBef>
                <a:spcPts val="0"/>
              </a:spcBef>
              <a:spcAft>
                <a:spcPts val="0"/>
              </a:spcAft>
              <a:buSzPts val="2800"/>
              <a:buFont typeface="Maven Pro"/>
              <a:buAutoNum type="arabicPeriod"/>
            </a:pPr>
            <a:r>
              <a:rPr lang="vi" sz="2800">
                <a:latin typeface="Maven Pro"/>
                <a:ea typeface="Maven Pro"/>
                <a:cs typeface="Maven Pro"/>
                <a:sym typeface="Maven Pro"/>
              </a:rPr>
              <a:t>Quản lý mua sắm, Quản lý nhân sự</a:t>
            </a:r>
            <a:endParaRPr sz="2800">
              <a:latin typeface="Maven Pro"/>
              <a:ea typeface="Maven Pro"/>
              <a:cs typeface="Maven Pro"/>
              <a:sym typeface="Maven Pro"/>
            </a:endParaRPr>
          </a:p>
          <a:p>
            <a:pPr indent="-406400" lvl="0" marL="457200" rtl="0" algn="l">
              <a:spcBef>
                <a:spcPts val="0"/>
              </a:spcBef>
              <a:spcAft>
                <a:spcPts val="0"/>
              </a:spcAft>
              <a:buSzPts val="2800"/>
              <a:buFont typeface="Maven Pro"/>
              <a:buAutoNum type="arabicPeriod"/>
            </a:pPr>
            <a:r>
              <a:rPr lang="vi" sz="2800">
                <a:latin typeface="Maven Pro"/>
                <a:ea typeface="Maven Pro"/>
                <a:cs typeface="Maven Pro"/>
                <a:sym typeface="Maven Pro"/>
              </a:rPr>
              <a:t>Kết quả và hướng phát triển </a:t>
            </a:r>
            <a:endParaRPr sz="2800">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vi"/>
              <a:t>Thiết kế robot</a:t>
            </a:r>
            <a:endParaRPr/>
          </a:p>
          <a:p>
            <a:pPr indent="-388620" lvl="0" marL="457200" rtl="0" algn="l">
              <a:spcBef>
                <a:spcPts val="0"/>
              </a:spcBef>
              <a:spcAft>
                <a:spcPts val="0"/>
              </a:spcAft>
              <a:buSzPct val="100000"/>
              <a:buAutoNum type="alphaLcPeriod"/>
            </a:pPr>
            <a:r>
              <a:rPr b="0" lang="vi"/>
              <a:t>Thông tin phần cứng</a:t>
            </a:r>
            <a:endParaRPr b="0"/>
          </a:p>
        </p:txBody>
      </p:sp>
      <p:sp>
        <p:nvSpPr>
          <p:cNvPr id="291" name="Google Shape;291;p15"/>
          <p:cNvSpPr txBox="1"/>
          <p:nvPr>
            <p:ph idx="1" type="body"/>
          </p:nvPr>
        </p:nvSpPr>
        <p:spPr>
          <a:xfrm>
            <a:off x="1303800" y="1990050"/>
            <a:ext cx="4003500" cy="25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sz="1800"/>
              <a:t>Linh kiện : Khung xe, bánh xe, động cơ, khay pin, pin, dây nối, ốc các loại.</a:t>
            </a:r>
            <a:endParaRPr sz="1800"/>
          </a:p>
          <a:p>
            <a:pPr indent="-342900" lvl="0" marL="457200" rtl="0" algn="l">
              <a:spcBef>
                <a:spcPts val="0"/>
              </a:spcBef>
              <a:spcAft>
                <a:spcPts val="0"/>
              </a:spcAft>
              <a:buSzPts val="1800"/>
              <a:buChar char="❖"/>
            </a:pPr>
            <a:r>
              <a:rPr lang="vi" sz="1800"/>
              <a:t>Module: gồm 3 module chính </a:t>
            </a:r>
            <a:endParaRPr sz="1800"/>
          </a:p>
          <a:p>
            <a:pPr indent="-330200" lvl="1" marL="914400" rtl="0" algn="l">
              <a:spcBef>
                <a:spcPts val="0"/>
              </a:spcBef>
              <a:spcAft>
                <a:spcPts val="0"/>
              </a:spcAft>
              <a:buSzPts val="1600"/>
              <a:buChar char="➢"/>
            </a:pPr>
            <a:r>
              <a:rPr lang="vi" sz="1600"/>
              <a:t>Arduino</a:t>
            </a:r>
            <a:endParaRPr sz="1600"/>
          </a:p>
          <a:p>
            <a:pPr indent="-330200" lvl="1" marL="914400" rtl="0" algn="l">
              <a:spcBef>
                <a:spcPts val="0"/>
              </a:spcBef>
              <a:spcAft>
                <a:spcPts val="0"/>
              </a:spcAft>
              <a:buSzPts val="1600"/>
              <a:buChar char="➢"/>
            </a:pPr>
            <a:r>
              <a:rPr lang="vi" sz="1600"/>
              <a:t>Module điều khiển động cơ</a:t>
            </a:r>
            <a:endParaRPr sz="1600"/>
          </a:p>
          <a:p>
            <a:pPr indent="-330200" lvl="1" marL="914400" rtl="0" algn="l">
              <a:spcBef>
                <a:spcPts val="0"/>
              </a:spcBef>
              <a:spcAft>
                <a:spcPts val="0"/>
              </a:spcAft>
              <a:buSzPts val="1600"/>
              <a:buChar char="➢"/>
            </a:pPr>
            <a:r>
              <a:rPr lang="vi" sz="1600"/>
              <a:t>Module sensor 5 LED</a:t>
            </a:r>
            <a:endParaRPr sz="1600"/>
          </a:p>
          <a:p>
            <a:pPr indent="0" lvl="0" marL="457200" rtl="0" algn="l">
              <a:spcBef>
                <a:spcPts val="1200"/>
              </a:spcBef>
              <a:spcAft>
                <a:spcPts val="1200"/>
              </a:spcAft>
              <a:buNone/>
            </a:pPr>
            <a:r>
              <a:t/>
            </a:r>
            <a:endParaRPr/>
          </a:p>
        </p:txBody>
      </p:sp>
      <p:pic>
        <p:nvPicPr>
          <p:cNvPr id="292" name="Google Shape;292;p15"/>
          <p:cNvPicPr preferRelativeResize="0"/>
          <p:nvPr/>
        </p:nvPicPr>
        <p:blipFill>
          <a:blip r:embed="rId3">
            <a:alphaModFix/>
          </a:blip>
          <a:stretch>
            <a:fillRect/>
          </a:stretch>
        </p:blipFill>
        <p:spPr>
          <a:xfrm>
            <a:off x="5986550" y="598575"/>
            <a:ext cx="2009775" cy="2000250"/>
          </a:xfrm>
          <a:prstGeom prst="rect">
            <a:avLst/>
          </a:prstGeom>
          <a:noFill/>
          <a:ln>
            <a:noFill/>
          </a:ln>
        </p:spPr>
      </p:pic>
      <p:pic>
        <p:nvPicPr>
          <p:cNvPr id="293" name="Google Shape;293;p15"/>
          <p:cNvPicPr preferRelativeResize="0"/>
          <p:nvPr/>
        </p:nvPicPr>
        <p:blipFill>
          <a:blip r:embed="rId4">
            <a:alphaModFix/>
          </a:blip>
          <a:stretch>
            <a:fillRect/>
          </a:stretch>
        </p:blipFill>
        <p:spPr>
          <a:xfrm>
            <a:off x="5986550" y="2769400"/>
            <a:ext cx="2295525" cy="199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idx="1" type="body"/>
          </p:nvPr>
        </p:nvSpPr>
        <p:spPr>
          <a:xfrm>
            <a:off x="435975" y="2571750"/>
            <a:ext cx="24999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vi" sz="1500"/>
              <a:t>Module Arduino</a:t>
            </a:r>
            <a:endParaRPr b="1" sz="1500"/>
          </a:p>
        </p:txBody>
      </p:sp>
      <p:pic>
        <p:nvPicPr>
          <p:cNvPr id="299" name="Google Shape;299;p16"/>
          <p:cNvPicPr preferRelativeResize="0"/>
          <p:nvPr/>
        </p:nvPicPr>
        <p:blipFill>
          <a:blip r:embed="rId3">
            <a:alphaModFix/>
          </a:blip>
          <a:stretch>
            <a:fillRect/>
          </a:stretch>
        </p:blipFill>
        <p:spPr>
          <a:xfrm>
            <a:off x="152400" y="116050"/>
            <a:ext cx="3067050" cy="2219325"/>
          </a:xfrm>
          <a:prstGeom prst="rect">
            <a:avLst/>
          </a:prstGeom>
          <a:noFill/>
          <a:ln>
            <a:noFill/>
          </a:ln>
        </p:spPr>
      </p:pic>
      <p:pic>
        <p:nvPicPr>
          <p:cNvPr id="300" name="Google Shape;300;p16"/>
          <p:cNvPicPr preferRelativeResize="0"/>
          <p:nvPr/>
        </p:nvPicPr>
        <p:blipFill>
          <a:blip r:embed="rId4">
            <a:alphaModFix/>
          </a:blip>
          <a:stretch>
            <a:fillRect/>
          </a:stretch>
        </p:blipFill>
        <p:spPr>
          <a:xfrm>
            <a:off x="5879975" y="0"/>
            <a:ext cx="2720100" cy="2720100"/>
          </a:xfrm>
          <a:prstGeom prst="rect">
            <a:avLst/>
          </a:prstGeom>
          <a:noFill/>
          <a:ln>
            <a:noFill/>
          </a:ln>
        </p:spPr>
      </p:pic>
      <p:sp>
        <p:nvSpPr>
          <p:cNvPr id="301" name="Google Shape;301;p16"/>
          <p:cNvSpPr txBox="1"/>
          <p:nvPr>
            <p:ph idx="1" type="body"/>
          </p:nvPr>
        </p:nvSpPr>
        <p:spPr>
          <a:xfrm>
            <a:off x="3753500" y="427475"/>
            <a:ext cx="1995900" cy="748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b="1" lang="vi" sz="1502"/>
              <a:t>Module điều khiển động cơ</a:t>
            </a:r>
            <a:endParaRPr b="1" sz="1502"/>
          </a:p>
        </p:txBody>
      </p:sp>
      <p:pic>
        <p:nvPicPr>
          <p:cNvPr id="302" name="Google Shape;302;p16"/>
          <p:cNvPicPr preferRelativeResize="0"/>
          <p:nvPr/>
        </p:nvPicPr>
        <p:blipFill>
          <a:blip r:embed="rId5">
            <a:alphaModFix/>
          </a:blip>
          <a:stretch>
            <a:fillRect/>
          </a:stretch>
        </p:blipFill>
        <p:spPr>
          <a:xfrm>
            <a:off x="3753500" y="2507125"/>
            <a:ext cx="2355725" cy="2355725"/>
          </a:xfrm>
          <a:prstGeom prst="rect">
            <a:avLst/>
          </a:prstGeom>
          <a:noFill/>
          <a:ln>
            <a:noFill/>
          </a:ln>
        </p:spPr>
      </p:pic>
      <p:sp>
        <p:nvSpPr>
          <p:cNvPr id="303" name="Google Shape;303;p16"/>
          <p:cNvSpPr txBox="1"/>
          <p:nvPr>
            <p:ph idx="1" type="body"/>
          </p:nvPr>
        </p:nvSpPr>
        <p:spPr>
          <a:xfrm>
            <a:off x="1395050" y="4403250"/>
            <a:ext cx="2499900" cy="4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vi" sz="1500"/>
              <a:t>Module sensor 5 LED dò</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vi"/>
              <a:t>Thiết kế robot</a:t>
            </a:r>
            <a:endParaRPr/>
          </a:p>
          <a:p>
            <a:pPr indent="0" lvl="0" marL="0" rtl="0" algn="l">
              <a:spcBef>
                <a:spcPts val="0"/>
              </a:spcBef>
              <a:spcAft>
                <a:spcPts val="0"/>
              </a:spcAft>
              <a:buNone/>
            </a:pPr>
            <a:r>
              <a:rPr b="0" lang="vi"/>
              <a:t>b.</a:t>
            </a:r>
            <a:r>
              <a:rPr b="0" lang="vi"/>
              <a:t>	</a:t>
            </a:r>
            <a:r>
              <a:rPr b="0" lang="vi"/>
              <a:t>Thiết kế hệ thống</a:t>
            </a:r>
            <a:endParaRPr b="0"/>
          </a:p>
        </p:txBody>
      </p:sp>
      <p:pic>
        <p:nvPicPr>
          <p:cNvPr id="309" name="Google Shape;309;p17"/>
          <p:cNvPicPr preferRelativeResize="0"/>
          <p:nvPr/>
        </p:nvPicPr>
        <p:blipFill>
          <a:blip r:embed="rId3">
            <a:alphaModFix/>
          </a:blip>
          <a:stretch>
            <a:fillRect/>
          </a:stretch>
        </p:blipFill>
        <p:spPr>
          <a:xfrm>
            <a:off x="2056450" y="1514200"/>
            <a:ext cx="5031101" cy="3142350"/>
          </a:xfrm>
          <a:prstGeom prst="rect">
            <a:avLst/>
          </a:prstGeom>
          <a:noFill/>
          <a:ln>
            <a:noFill/>
          </a:ln>
        </p:spPr>
      </p:pic>
      <p:sp>
        <p:nvSpPr>
          <p:cNvPr id="310" name="Google Shape;310;p17"/>
          <p:cNvSpPr txBox="1"/>
          <p:nvPr/>
        </p:nvSpPr>
        <p:spPr>
          <a:xfrm>
            <a:off x="2853300" y="4743300"/>
            <a:ext cx="362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latin typeface="Nunito"/>
                <a:ea typeface="Nunito"/>
                <a:cs typeface="Nunito"/>
                <a:sym typeface="Nunito"/>
              </a:rPr>
              <a:t>Sơ đồ hệ thống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txBox="1"/>
          <p:nvPr>
            <p:ph idx="1" type="body"/>
          </p:nvPr>
        </p:nvSpPr>
        <p:spPr>
          <a:xfrm>
            <a:off x="1303800" y="1643475"/>
            <a:ext cx="2782200" cy="448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vi"/>
              <a:t>Define các chân tín hiệu</a:t>
            </a:r>
            <a:endParaRPr/>
          </a:p>
        </p:txBody>
      </p:sp>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vi"/>
              <a:t>Thiết kế robot</a:t>
            </a:r>
            <a:endParaRPr/>
          </a:p>
          <a:p>
            <a:pPr indent="0" lvl="0" marL="0" rtl="0" algn="l">
              <a:spcBef>
                <a:spcPts val="0"/>
              </a:spcBef>
              <a:spcAft>
                <a:spcPts val="0"/>
              </a:spcAft>
              <a:buNone/>
            </a:pPr>
            <a:r>
              <a:rPr b="0" lang="vi"/>
              <a:t>c</a:t>
            </a:r>
            <a:r>
              <a:rPr b="0" lang="vi"/>
              <a:t>.	Module phần mềm</a:t>
            </a:r>
            <a:endParaRPr b="0"/>
          </a:p>
        </p:txBody>
      </p:sp>
      <p:pic>
        <p:nvPicPr>
          <p:cNvPr id="317" name="Google Shape;317;p18"/>
          <p:cNvPicPr preferRelativeResize="0"/>
          <p:nvPr/>
        </p:nvPicPr>
        <p:blipFill>
          <a:blip r:embed="rId3">
            <a:alphaModFix/>
          </a:blip>
          <a:stretch>
            <a:fillRect/>
          </a:stretch>
        </p:blipFill>
        <p:spPr>
          <a:xfrm>
            <a:off x="3765376" y="1719575"/>
            <a:ext cx="5088850" cy="308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idx="1" type="body"/>
          </p:nvPr>
        </p:nvSpPr>
        <p:spPr>
          <a:xfrm>
            <a:off x="1303800" y="1990050"/>
            <a:ext cx="3794100" cy="25416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00000"/>
              </a:buClr>
              <a:buSzPts val="1400"/>
              <a:buFont typeface="Arial"/>
              <a:buChar char="-"/>
            </a:pPr>
            <a:r>
              <a:rPr lang="vi" sz="1400">
                <a:solidFill>
                  <a:srgbClr val="000000"/>
                </a:solidFill>
                <a:latin typeface="Arial"/>
                <a:ea typeface="Arial"/>
                <a:cs typeface="Arial"/>
                <a:sym typeface="Arial"/>
              </a:rPr>
              <a:t>Hàm chính của chương trình, lặp đi lặp lại việc nhận tín hiệu error từ hàm getSensor để đưa vào xử lý trong hàm control_robot.</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vi" sz="1400">
                <a:solidFill>
                  <a:srgbClr val="000000"/>
                </a:solidFill>
                <a:latin typeface="Arial"/>
                <a:ea typeface="Arial"/>
                <a:cs typeface="Arial"/>
                <a:sym typeface="Arial"/>
              </a:rPr>
              <a:t>Hàm getSensor trả ra giá trị lỗi error dựa trên trạng thái của sensor.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vi" sz="1400">
                <a:solidFill>
                  <a:srgbClr val="000000"/>
                </a:solidFill>
                <a:latin typeface="Arial"/>
                <a:ea typeface="Arial"/>
                <a:cs typeface="Arial"/>
                <a:sym typeface="Arial"/>
              </a:rPr>
              <a:t>Hàm </a:t>
            </a:r>
            <a:r>
              <a:rPr lang="vi" sz="1400">
                <a:solidFill>
                  <a:srgbClr val="000000"/>
                </a:solidFill>
                <a:latin typeface="Arial"/>
                <a:ea typeface="Arial"/>
                <a:cs typeface="Arial"/>
                <a:sym typeface="Arial"/>
              </a:rPr>
              <a:t>control_robot điều khiển xe theo giái trị error nhận được.</a:t>
            </a:r>
            <a:endParaRPr sz="1400">
              <a:solidFill>
                <a:srgbClr val="000000"/>
              </a:solidFill>
              <a:latin typeface="Arial"/>
              <a:ea typeface="Arial"/>
              <a:cs typeface="Arial"/>
              <a:sym typeface="Arial"/>
            </a:endParaRPr>
          </a:p>
        </p:txBody>
      </p:sp>
      <p:pic>
        <p:nvPicPr>
          <p:cNvPr id="323" name="Google Shape;323;p19"/>
          <p:cNvPicPr preferRelativeResize="0"/>
          <p:nvPr/>
        </p:nvPicPr>
        <p:blipFill>
          <a:blip r:embed="rId3">
            <a:alphaModFix/>
          </a:blip>
          <a:stretch>
            <a:fillRect/>
          </a:stretch>
        </p:blipFill>
        <p:spPr>
          <a:xfrm>
            <a:off x="5250275" y="1990050"/>
            <a:ext cx="3236425" cy="1569827"/>
          </a:xfrm>
          <a:prstGeom prst="rect">
            <a:avLst/>
          </a:prstGeom>
          <a:noFill/>
          <a:ln>
            <a:noFill/>
          </a:ln>
        </p:spPr>
      </p:pic>
      <p:sp>
        <p:nvSpPr>
          <p:cNvPr id="324" name="Google Shape;324;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vi"/>
              <a:t>Thiết kế robot</a:t>
            </a:r>
            <a:endParaRPr/>
          </a:p>
          <a:p>
            <a:pPr indent="0" lvl="0" marL="0" rtl="0" algn="l">
              <a:spcBef>
                <a:spcPts val="0"/>
              </a:spcBef>
              <a:spcAft>
                <a:spcPts val="0"/>
              </a:spcAft>
              <a:buNone/>
            </a:pPr>
            <a:r>
              <a:rPr b="0" lang="vi"/>
              <a:t>c.	Module phần mềm</a:t>
            </a:r>
            <a:endParaRPr b="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2. Kịch bản test, kết quả test</a:t>
            </a:r>
            <a:endParaRPr/>
          </a:p>
        </p:txBody>
      </p:sp>
      <p:graphicFrame>
        <p:nvGraphicFramePr>
          <p:cNvPr id="330" name="Google Shape;330;p20"/>
          <p:cNvGraphicFramePr/>
          <p:nvPr/>
        </p:nvGraphicFramePr>
        <p:xfrm>
          <a:off x="313725" y="1310850"/>
          <a:ext cx="3000000" cy="3000000"/>
        </p:xfrm>
        <a:graphic>
          <a:graphicData uri="http://schemas.openxmlformats.org/drawingml/2006/table">
            <a:tbl>
              <a:tblPr>
                <a:noFill/>
                <a:tableStyleId>{77551AE8-DB8F-4C20-AC53-D80602F21DE0}</a:tableStyleId>
              </a:tblPr>
              <a:tblGrid>
                <a:gridCol w="2838850"/>
                <a:gridCol w="2838850"/>
                <a:gridCol w="2838850"/>
              </a:tblGrid>
              <a:tr h="578225">
                <a:tc>
                  <a:txBody>
                    <a:bodyPr/>
                    <a:lstStyle/>
                    <a:p>
                      <a:pPr indent="0" lvl="0" marL="0" rtl="0" algn="ctr">
                        <a:spcBef>
                          <a:spcPts val="0"/>
                        </a:spcBef>
                        <a:spcAft>
                          <a:spcPts val="0"/>
                        </a:spcAft>
                        <a:buNone/>
                      </a:pPr>
                      <a:r>
                        <a:rPr b="1" lang="vi" sz="1600">
                          <a:solidFill>
                            <a:schemeClr val="accent2"/>
                          </a:solidFill>
                        </a:rPr>
                        <a:t>K</a:t>
                      </a:r>
                      <a:r>
                        <a:rPr b="1" lang="vi" sz="1600">
                          <a:solidFill>
                            <a:schemeClr val="accent2"/>
                          </a:solidFill>
                        </a:rPr>
                        <a:t>ịch bản test</a:t>
                      </a:r>
                      <a:endParaRPr b="1" sz="1600">
                        <a:solidFill>
                          <a:schemeClr val="accent2"/>
                        </a:solidFill>
                      </a:endParaRPr>
                    </a:p>
                  </a:txBody>
                  <a:tcPr marT="91425" marB="91425" marR="91425" marL="91425"/>
                </a:tc>
                <a:tc>
                  <a:txBody>
                    <a:bodyPr/>
                    <a:lstStyle/>
                    <a:p>
                      <a:pPr indent="0" lvl="0" marL="0" rtl="0" algn="ctr">
                        <a:spcBef>
                          <a:spcPts val="0"/>
                        </a:spcBef>
                        <a:spcAft>
                          <a:spcPts val="0"/>
                        </a:spcAft>
                        <a:buNone/>
                      </a:pPr>
                      <a:r>
                        <a:rPr b="1" lang="vi" sz="1600">
                          <a:solidFill>
                            <a:schemeClr val="accent2"/>
                          </a:solidFill>
                        </a:rPr>
                        <a:t>K</a:t>
                      </a:r>
                      <a:r>
                        <a:rPr b="1" lang="vi" sz="1600">
                          <a:solidFill>
                            <a:schemeClr val="accent2"/>
                          </a:solidFill>
                        </a:rPr>
                        <a:t>ết quả test lần 1</a:t>
                      </a:r>
                      <a:endParaRPr b="1" sz="1600">
                        <a:solidFill>
                          <a:schemeClr val="accent2"/>
                        </a:solidFill>
                      </a:endParaRPr>
                    </a:p>
                  </a:txBody>
                  <a:tcPr marT="91425" marB="91425" marR="91425" marL="91425"/>
                </a:tc>
                <a:tc>
                  <a:txBody>
                    <a:bodyPr/>
                    <a:lstStyle/>
                    <a:p>
                      <a:pPr indent="0" lvl="0" marL="0" rtl="0" algn="ctr">
                        <a:spcBef>
                          <a:spcPts val="0"/>
                        </a:spcBef>
                        <a:spcAft>
                          <a:spcPts val="0"/>
                        </a:spcAft>
                        <a:buNone/>
                      </a:pPr>
                      <a:r>
                        <a:rPr b="1" lang="vi" sz="1600">
                          <a:solidFill>
                            <a:schemeClr val="accent2"/>
                          </a:solidFill>
                        </a:rPr>
                        <a:t>K</a:t>
                      </a:r>
                      <a:r>
                        <a:rPr b="1" lang="vi" sz="1600">
                          <a:solidFill>
                            <a:schemeClr val="accent2"/>
                          </a:solidFill>
                        </a:rPr>
                        <a:t>ết quả test lần 2</a:t>
                      </a:r>
                      <a:endParaRPr b="1" sz="1600">
                        <a:solidFill>
                          <a:schemeClr val="accent2"/>
                        </a:solidFill>
                      </a:endParaRPr>
                    </a:p>
                  </a:txBody>
                  <a:tcPr marT="91425" marB="91425" marR="91425" marL="91425"/>
                </a:tc>
              </a:tr>
              <a:tr h="534500">
                <a:tc>
                  <a:txBody>
                    <a:bodyPr/>
                    <a:lstStyle/>
                    <a:p>
                      <a:pPr indent="0" lvl="0" marL="0" rtl="0" algn="l">
                        <a:spcBef>
                          <a:spcPts val="0"/>
                        </a:spcBef>
                        <a:spcAft>
                          <a:spcPts val="0"/>
                        </a:spcAft>
                        <a:buNone/>
                      </a:pPr>
                      <a:r>
                        <a:rPr lang="vi" sz="1200"/>
                        <a:t>Test động cơ chạy thẳng</a:t>
                      </a:r>
                      <a:endParaRPr sz="1200"/>
                    </a:p>
                  </a:txBody>
                  <a:tcPr marT="91425" marB="91425" marR="91425" marL="91425"/>
                </a:tc>
                <a:tc>
                  <a:txBody>
                    <a:bodyPr/>
                    <a:lstStyle/>
                    <a:p>
                      <a:pPr indent="0" lvl="0" marL="0" rtl="0" algn="l">
                        <a:spcBef>
                          <a:spcPts val="0"/>
                        </a:spcBef>
                        <a:spcAft>
                          <a:spcPts val="0"/>
                        </a:spcAft>
                        <a:buNone/>
                      </a:pPr>
                      <a:r>
                        <a:rPr lang="vi" sz="1200"/>
                        <a:t>Do thiếu điện năng không đủ nên xe di chuyển chậm</a:t>
                      </a:r>
                      <a:endParaRPr sz="1200"/>
                    </a:p>
                  </a:txBody>
                  <a:tcPr marT="91425" marB="91425" marR="91425" marL="91425"/>
                </a:tc>
                <a:tc>
                  <a:txBody>
                    <a:bodyPr/>
                    <a:lstStyle/>
                    <a:p>
                      <a:pPr indent="0" lvl="0" marL="0" rtl="0" algn="l">
                        <a:spcBef>
                          <a:spcPts val="0"/>
                        </a:spcBef>
                        <a:spcAft>
                          <a:spcPts val="0"/>
                        </a:spcAft>
                        <a:buNone/>
                      </a:pPr>
                      <a:r>
                        <a:rPr lang="vi" sz="1200"/>
                        <a:t>Cung cấp đủ điện năng nên xe di chuyển.</a:t>
                      </a:r>
                      <a:endParaRPr sz="1200"/>
                    </a:p>
                  </a:txBody>
                  <a:tcPr marT="91425" marB="91425" marR="91425" marL="91425"/>
                </a:tc>
              </a:tr>
              <a:tr h="717350">
                <a:tc>
                  <a:txBody>
                    <a:bodyPr/>
                    <a:lstStyle/>
                    <a:p>
                      <a:pPr indent="0" lvl="0" marL="0" rtl="0" algn="l">
                        <a:spcBef>
                          <a:spcPts val="0"/>
                        </a:spcBef>
                        <a:spcAft>
                          <a:spcPts val="0"/>
                        </a:spcAft>
                        <a:buNone/>
                      </a:pPr>
                      <a:r>
                        <a:rPr lang="vi" sz="1200"/>
                        <a:t>Test các trường hợp rẽ và lùi sử dụng arduino và mạch điều khiển động cơ</a:t>
                      </a:r>
                      <a:endParaRPr sz="1200"/>
                    </a:p>
                  </a:txBody>
                  <a:tcPr marT="91425" marB="91425" marR="91425" marL="91425"/>
                </a:tc>
                <a:tc>
                  <a:txBody>
                    <a:bodyPr/>
                    <a:lstStyle/>
                    <a:p>
                      <a:pPr indent="0" lvl="0" marL="0" rtl="0" algn="l">
                        <a:spcBef>
                          <a:spcPts val="0"/>
                        </a:spcBef>
                        <a:spcAft>
                          <a:spcPts val="0"/>
                        </a:spcAft>
                        <a:buNone/>
                      </a:pPr>
                      <a:r>
                        <a:rPr lang="vi" sz="1200"/>
                        <a:t>Hệ thống hoạt động ổn định.</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900225">
                <a:tc>
                  <a:txBody>
                    <a:bodyPr/>
                    <a:lstStyle/>
                    <a:p>
                      <a:pPr indent="0" lvl="0" marL="0" rtl="0" algn="l">
                        <a:spcBef>
                          <a:spcPts val="0"/>
                        </a:spcBef>
                        <a:spcAft>
                          <a:spcPts val="0"/>
                        </a:spcAft>
                        <a:buNone/>
                      </a:pPr>
                      <a:r>
                        <a:rPr lang="vi" sz="1200"/>
                        <a:t>Bắt đầu sử dụng sensor để dò line</a:t>
                      </a:r>
                      <a:endParaRPr sz="1200"/>
                    </a:p>
                  </a:txBody>
                  <a:tcPr marT="91425" marB="91425" marR="91425" marL="91425"/>
                </a:tc>
                <a:tc>
                  <a:txBody>
                    <a:bodyPr/>
                    <a:lstStyle/>
                    <a:p>
                      <a:pPr indent="0" lvl="0" marL="0" rtl="0" algn="l">
                        <a:spcBef>
                          <a:spcPts val="0"/>
                        </a:spcBef>
                        <a:spcAft>
                          <a:spcPts val="0"/>
                        </a:spcAft>
                        <a:buNone/>
                      </a:pPr>
                      <a:r>
                        <a:rPr lang="vi" sz="1200"/>
                        <a:t>Sensor bị lỗi không hoạt động , sau khi tìm hiểu thì tìm ra nguyên nhân do nhà sản xuất sensor nên đã đổi mới</a:t>
                      </a:r>
                      <a:endParaRPr sz="1200"/>
                    </a:p>
                  </a:txBody>
                  <a:tcPr marT="91425" marB="91425" marR="91425" marL="91425"/>
                </a:tc>
                <a:tc>
                  <a:txBody>
                    <a:bodyPr/>
                    <a:lstStyle/>
                    <a:p>
                      <a:pPr indent="0" lvl="0" marL="0" rtl="0" algn="l">
                        <a:spcBef>
                          <a:spcPts val="0"/>
                        </a:spcBef>
                        <a:spcAft>
                          <a:spcPts val="0"/>
                        </a:spcAft>
                        <a:buNone/>
                      </a:pPr>
                      <a:r>
                        <a:rPr lang="vi" sz="1200"/>
                        <a:t>Sau khi lắp đặt sensor mới thì đã thu được tín hiệu.</a:t>
                      </a:r>
                      <a:endParaRPr sz="1200"/>
                    </a:p>
                  </a:txBody>
                  <a:tcPr marT="91425" marB="91425" marR="91425" marL="91425"/>
                </a:tc>
              </a:tr>
              <a:tr h="900225">
                <a:tc>
                  <a:txBody>
                    <a:bodyPr/>
                    <a:lstStyle/>
                    <a:p>
                      <a:pPr indent="0" lvl="0" marL="0" rtl="0" algn="l">
                        <a:spcBef>
                          <a:spcPts val="0"/>
                        </a:spcBef>
                        <a:spcAft>
                          <a:spcPts val="0"/>
                        </a:spcAft>
                        <a:buNone/>
                      </a:pPr>
                      <a:r>
                        <a:rPr lang="vi" sz="1200"/>
                        <a:t>Test trên đường line số 8</a:t>
                      </a:r>
                      <a:endParaRPr sz="1200"/>
                    </a:p>
                  </a:txBody>
                  <a:tcPr marT="91425" marB="91425" marR="91425" marL="91425"/>
                </a:tc>
                <a:tc>
                  <a:txBody>
                    <a:bodyPr/>
                    <a:lstStyle/>
                    <a:p>
                      <a:pPr indent="0" lvl="0" marL="0" rtl="0" algn="l">
                        <a:spcBef>
                          <a:spcPts val="0"/>
                        </a:spcBef>
                        <a:spcAft>
                          <a:spcPts val="0"/>
                        </a:spcAft>
                        <a:buNone/>
                      </a:pPr>
                      <a:r>
                        <a:rPr lang="vi" sz="1200"/>
                        <a:t>Do các thông số về tốc độ quay của 2 bánh chưa được chính xác làm xe bị lắc và chệch khỏi line.</a:t>
                      </a:r>
                      <a:endParaRPr sz="1200"/>
                    </a:p>
                  </a:txBody>
                  <a:tcPr marT="91425" marB="91425" marR="91425" marL="91425"/>
                </a:tc>
                <a:tc>
                  <a:txBody>
                    <a:bodyPr/>
                    <a:lstStyle/>
                    <a:p>
                      <a:pPr indent="0" lvl="0" marL="0" rtl="0" algn="l">
                        <a:spcBef>
                          <a:spcPts val="0"/>
                        </a:spcBef>
                        <a:spcAft>
                          <a:spcPts val="0"/>
                        </a:spcAft>
                        <a:buNone/>
                      </a:pPr>
                      <a:r>
                        <a:rPr lang="vi" sz="1200"/>
                        <a:t>Sau khi chỉnh tốc độ quay hợp lí đã loại bỏ được vấn đề lắc xe và chệch khỏi line.</a:t>
                      </a:r>
                      <a:endParaRPr sz="12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3. Quản lý mua sắm, quản lý nhân sự</a:t>
            </a:r>
            <a:endParaRPr/>
          </a:p>
          <a:p>
            <a:pPr indent="0" lvl="0" marL="0" rtl="0" algn="l">
              <a:spcBef>
                <a:spcPts val="0"/>
              </a:spcBef>
              <a:spcAft>
                <a:spcPts val="0"/>
              </a:spcAft>
              <a:buNone/>
            </a:pPr>
            <a:r>
              <a:rPr b="0" lang="vi"/>
              <a:t>a. Quản lý mua sắm</a:t>
            </a:r>
            <a:endParaRPr b="0"/>
          </a:p>
        </p:txBody>
      </p:sp>
      <p:sp>
        <p:nvSpPr>
          <p:cNvPr id="336" name="Google Shape;336;p21"/>
          <p:cNvSpPr txBox="1"/>
          <p:nvPr>
            <p:ph idx="1" type="body"/>
          </p:nvPr>
        </p:nvSpPr>
        <p:spPr>
          <a:xfrm>
            <a:off x="1303800" y="1856388"/>
            <a:ext cx="4144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Các bước thực hiện</a:t>
            </a:r>
            <a:endParaRPr/>
          </a:p>
          <a:p>
            <a:pPr indent="-311150" lvl="0" marL="457200" rtl="0" algn="l">
              <a:spcBef>
                <a:spcPts val="1200"/>
              </a:spcBef>
              <a:spcAft>
                <a:spcPts val="0"/>
              </a:spcAft>
              <a:buSzPts val="1300"/>
              <a:buChar char="●"/>
            </a:pPr>
            <a:r>
              <a:rPr lang="vi"/>
              <a:t>Bước 1: Tiến hành phân tích nhu cầu</a:t>
            </a:r>
            <a:endParaRPr/>
          </a:p>
          <a:p>
            <a:pPr indent="-311150" lvl="0" marL="457200" rtl="0" algn="l">
              <a:spcBef>
                <a:spcPts val="0"/>
              </a:spcBef>
              <a:spcAft>
                <a:spcPts val="0"/>
              </a:spcAft>
              <a:buSzPts val="1300"/>
              <a:buChar char="●"/>
            </a:pPr>
            <a:r>
              <a:rPr lang="vi"/>
              <a:t>Bước 2: Tiến hành đánh giá giá trị linh kiện trên thị trường</a:t>
            </a:r>
            <a:endParaRPr/>
          </a:p>
          <a:p>
            <a:pPr indent="-311150" lvl="0" marL="457200" rtl="0" algn="l">
              <a:spcBef>
                <a:spcPts val="0"/>
              </a:spcBef>
              <a:spcAft>
                <a:spcPts val="0"/>
              </a:spcAft>
              <a:buSzPts val="1300"/>
              <a:buChar char="●"/>
            </a:pPr>
            <a:r>
              <a:rPr lang="vi"/>
              <a:t>Bước 3: Thu thập thông tin các nơi cung cấp linh kiện</a:t>
            </a:r>
            <a:endParaRPr/>
          </a:p>
          <a:p>
            <a:pPr indent="-311150" lvl="0" marL="457200" rtl="0" algn="l">
              <a:spcBef>
                <a:spcPts val="0"/>
              </a:spcBef>
              <a:spcAft>
                <a:spcPts val="0"/>
              </a:spcAft>
              <a:buSzPts val="1300"/>
              <a:buChar char="●"/>
            </a:pPr>
            <a:r>
              <a:rPr lang="vi"/>
              <a:t>Bước 4: Thực hiện khảo sát giá thực tế</a:t>
            </a:r>
            <a:endParaRPr/>
          </a:p>
          <a:p>
            <a:pPr indent="-311150" lvl="0" marL="457200" rtl="0" algn="l">
              <a:spcBef>
                <a:spcPts val="0"/>
              </a:spcBef>
              <a:spcAft>
                <a:spcPts val="0"/>
              </a:spcAft>
              <a:buSzPts val="1300"/>
              <a:buChar char="●"/>
            </a:pPr>
            <a:r>
              <a:rPr lang="vi"/>
              <a:t>Bước 5: Thương lượng với nơi cung cấp linh kiện</a:t>
            </a:r>
            <a:endParaRPr/>
          </a:p>
        </p:txBody>
      </p:sp>
      <p:pic>
        <p:nvPicPr>
          <p:cNvPr id="337" name="Google Shape;337;p21"/>
          <p:cNvPicPr preferRelativeResize="0"/>
          <p:nvPr/>
        </p:nvPicPr>
        <p:blipFill>
          <a:blip r:embed="rId3">
            <a:alphaModFix/>
          </a:blip>
          <a:stretch>
            <a:fillRect/>
          </a:stretch>
        </p:blipFill>
        <p:spPr>
          <a:xfrm>
            <a:off x="5569975" y="1506775"/>
            <a:ext cx="3281997" cy="32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